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256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6" r:id="rId13"/>
    <p:sldId id="377" r:id="rId14"/>
    <p:sldId id="390" r:id="rId15"/>
    <p:sldId id="378" r:id="rId16"/>
    <p:sldId id="379" r:id="rId17"/>
    <p:sldId id="374" r:id="rId18"/>
    <p:sldId id="375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1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3366FF"/>
    <a:srgbClr val="0000CC"/>
    <a:srgbClr val="E1F4FF"/>
    <a:srgbClr val="5F5F5F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8"/>
    <p:restoredTop sz="91293"/>
  </p:normalViewPr>
  <p:slideViewPr>
    <p:cSldViewPr showGuides="1">
      <p:cViewPr varScale="1">
        <p:scale>
          <a:sx n="112" d="100"/>
          <a:sy n="112" d="100"/>
        </p:scale>
        <p:origin x="2568" y="184"/>
      </p:cViewPr>
      <p:guideLst>
        <p:guide orient="horz" pos="980"/>
        <p:guide pos="12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3C1F612D-6B51-7846-9A4E-E8838E20F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729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</a:defRPr>
            </a:lvl1pPr>
          </a:lstStyle>
          <a:p>
            <a:pPr>
              <a:defRPr/>
            </a:pPr>
            <a:fld id="{922BCF3D-3911-B24C-9FC7-94837166168B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24261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8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93137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74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453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4044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1412875"/>
            <a:ext cx="8353425" cy="4967288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86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961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6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2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694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73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34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36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286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3200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8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4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820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82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raw.githubusercontent.com/UMBC-CMSC-491-691-F18-Knowledge-Graphs/peeps/master/load_peeps.sh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BC-CMSC-491-691-F18-Knowledge-Graphs/peeps/blob/master/query.py" TargetMode="External"/><Relationship Id="rId2" Type="http://schemas.openxmlformats.org/officeDocument/2006/relationships/hyperlink" Target="http://localhost:5820/mypeeps/quer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dog.com/docs/" TargetMode="External"/><Relationship Id="rId2" Type="http://schemas.openxmlformats.org/officeDocument/2006/relationships/hyperlink" Target="http://protegeproject.github.io/prote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MBC-CMSC-491-691-F18-Knowledge-Graphs/peep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one-of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resour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efix.cc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purl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4383F-F6AD-2D41-9CEB-4F0660444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 b="8157"/>
          <a:stretch/>
        </p:blipFill>
        <p:spPr>
          <a:xfrm>
            <a:off x="-36512" y="44624"/>
            <a:ext cx="4166380" cy="1704930"/>
          </a:xfrm>
          <a:prstGeom prst="rect">
            <a:avLst/>
          </a:prstGeom>
        </p:spPr>
      </p:pic>
      <p:sp>
        <p:nvSpPr>
          <p:cNvPr id="5121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56498" y="612931"/>
            <a:ext cx="8447087" cy="4392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6600" dirty="0">
                <a:latin typeface="Calibri" charset="0"/>
                <a:ea typeface="ＭＳ Ｐゴシック" charset="0"/>
                <a:cs typeface="ＭＳ Ｐゴシック" charset="0"/>
              </a:rPr>
              <a:t>Practical Knowledge Graph Example</a:t>
            </a:r>
            <a:endParaRPr lang="el-GR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A445D-720D-2A44-B725-5109CDE5B2A1}"/>
              </a:ext>
            </a:extLst>
          </p:cNvPr>
          <p:cNvSpPr txBox="1"/>
          <p:nvPr/>
        </p:nvSpPr>
        <p:spPr>
          <a:xfrm>
            <a:off x="3222912" y="4784209"/>
            <a:ext cx="2698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Protege,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 err="1">
                <a:solidFill>
                  <a:srgbClr val="000000"/>
                </a:solidFill>
              </a:rPr>
              <a:t>Stardog</a:t>
            </a:r>
            <a:r>
              <a:rPr lang="en-US" sz="3600" dirty="0">
                <a:solidFill>
                  <a:srgbClr val="000000"/>
                </a:solidFill>
              </a:rPr>
              <a:t> and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Peeps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914E1-21DE-1C4E-B3D3-BCD043EA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44624"/>
            <a:ext cx="2766667" cy="1822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072F3-3053-7043-A9AC-5AEC532089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48" r="15448"/>
          <a:stretch/>
        </p:blipFill>
        <p:spPr>
          <a:xfrm>
            <a:off x="240414" y="3998743"/>
            <a:ext cx="1667291" cy="25649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5F42-EF8F-0A46-8BDE-8DD4BCD5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Mypeeps.ttl</a:t>
            </a:r>
            <a:endParaRPr lang="en-US" dirty="0"/>
          </a:p>
        </p:txBody>
      </p:sp>
      <p:pic>
        <p:nvPicPr>
          <p:cNvPr id="5" name="Picture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2EC80AED-AC78-2B49-9388-CAEBD2BD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288"/>
            <a:ext cx="9144000" cy="55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0AB3-D935-6248-8806-7BA0C23B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import an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CF26-A973-A04A-802B-4C208FFEC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Protégé, we import an ontology if we want a reasoner to understand its vocabulary</a:t>
            </a:r>
          </a:p>
          <a:p>
            <a:r>
              <a:rPr lang="en-US" dirty="0"/>
              <a:t>It does not add the ontology to the file that will be saved</a:t>
            </a:r>
          </a:p>
          <a:p>
            <a:r>
              <a:rPr lang="en-US" dirty="0"/>
              <a:t>Plus: the knowledge may be important or essential in testing</a:t>
            </a:r>
          </a:p>
          <a:p>
            <a:r>
              <a:rPr lang="en-US" dirty="0"/>
              <a:t>Minus: big ontologies may add a lot of useless data</a:t>
            </a:r>
          </a:p>
          <a:p>
            <a:r>
              <a:rPr lang="en-US" dirty="0"/>
              <a:t>Here </a:t>
            </a:r>
            <a:r>
              <a:rPr lang="en-US" dirty="0" err="1"/>
              <a:t>mypeeps.ttl</a:t>
            </a:r>
            <a:r>
              <a:rPr lang="en-US" dirty="0"/>
              <a:t> imports peeps, but not </a:t>
            </a:r>
            <a:r>
              <a:rPr lang="en-US" dirty="0" err="1"/>
              <a:t>foaf</a:t>
            </a:r>
            <a:r>
              <a:rPr lang="en-US" dirty="0"/>
              <a:t> or schema</a:t>
            </a:r>
          </a:p>
        </p:txBody>
      </p:sp>
    </p:spTree>
    <p:extLst>
      <p:ext uri="{BB962C8B-B14F-4D97-AF65-F5344CB8AC3E}">
        <p14:creationId xmlns:p14="http://schemas.microsoft.com/office/powerpoint/2010/main" val="302429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A7B3-EF23-EC4A-B692-8453E81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Knowledge Graph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9024-2915-EB4B-A3C6-C2080DD8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79056"/>
            <a:ext cx="8028384" cy="5718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71C60-71B0-C143-9B14-3459EDCDF84C}"/>
              </a:ext>
            </a:extLst>
          </p:cNvPr>
          <p:cNvSpPr txBox="1"/>
          <p:nvPr/>
        </p:nvSpPr>
        <p:spPr>
          <a:xfrm>
            <a:off x="1043608" y="6273225"/>
            <a:ext cx="7310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stardog.com</a:t>
            </a:r>
            <a:r>
              <a:rPr lang="en-US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604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228C-7B19-DA43-9E90-C7C21C4B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Graph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2058-4ADB-BB48-8DBE-2435473A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is easy to install and use, but rich in features</a:t>
            </a:r>
          </a:p>
          <a:p>
            <a:r>
              <a:rPr lang="en-US" dirty="0"/>
              <a:t>It has a separate Interface app, good command-line tools and a Java API</a:t>
            </a:r>
          </a:p>
          <a:p>
            <a:r>
              <a:rPr lang="en-US" dirty="0"/>
              <a:t>We’ll look at how to </a:t>
            </a:r>
          </a:p>
          <a:p>
            <a:pPr lvl="1"/>
            <a:r>
              <a:rPr lang="en-US" dirty="0"/>
              <a:t>Load the peeps example files</a:t>
            </a:r>
          </a:p>
          <a:p>
            <a:pPr lvl="1"/>
            <a:r>
              <a:rPr lang="en-US" dirty="0"/>
              <a:t>Browse the results</a:t>
            </a:r>
          </a:p>
          <a:p>
            <a:pPr lvl="1"/>
            <a:r>
              <a:rPr lang="en-US" dirty="0"/>
              <a:t>Query the graph via the Web console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66AB-7EC4-D44E-988D-D051272D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133F-7118-9847-BD7D-99328A414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96753"/>
            <a:ext cx="8496300" cy="72008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Download &amp; install </a:t>
            </a:r>
            <a:r>
              <a:rPr lang="en-US" sz="2800" b="1" dirty="0" err="1"/>
              <a:t>Stardog</a:t>
            </a:r>
            <a:r>
              <a:rPr lang="en-US" sz="2800" dirty="0"/>
              <a:t> and the </a:t>
            </a:r>
            <a:r>
              <a:rPr lang="en-US" sz="2800" b="1" dirty="0"/>
              <a:t>Studio</a:t>
            </a:r>
            <a:r>
              <a:rPr lang="en-US" sz="2800" dirty="0"/>
              <a:t> interface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90A53-2C22-8140-BB32-FC517863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204864"/>
            <a:ext cx="5986544" cy="426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B795A-6CAE-0348-8C7B-84FA775E184E}"/>
              </a:ext>
            </a:extLst>
          </p:cNvPr>
          <p:cNvSpPr txBox="1"/>
          <p:nvPr/>
        </p:nvSpPr>
        <p:spPr>
          <a:xfrm>
            <a:off x="395536" y="2263194"/>
            <a:ext cx="3096344" cy="402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first launch </a:t>
            </a:r>
            <a:r>
              <a:rPr lang="en-US" dirty="0" err="1"/>
              <a:t>Stardog</a:t>
            </a:r>
            <a:r>
              <a:rPr lang="en-US" dirty="0"/>
              <a:t>, it will ask you for your email address</a:t>
            </a:r>
          </a:p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will then get an email message with an attached license file to put in your </a:t>
            </a:r>
            <a:r>
              <a:rPr lang="en-US" dirty="0" err="1"/>
              <a:t>Stardog</a:t>
            </a:r>
            <a:r>
              <a:rPr lang="en-US" dirty="0"/>
              <a:t> directory</a:t>
            </a:r>
          </a:p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If you provide a .</a:t>
            </a:r>
            <a:r>
              <a:rPr lang="en-US" dirty="0" err="1"/>
              <a:t>edu</a:t>
            </a:r>
            <a:r>
              <a:rPr lang="en-US" dirty="0"/>
              <a:t> address, you’ll get a one-year license</a:t>
            </a:r>
          </a:p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Otherwise you’ll get a 60 day one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8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B4D3-6A72-3E40-AD30-1E5BAA9F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Stardog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382A-67D9-9E4D-873E-60C3F26FF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command will start </a:t>
            </a:r>
            <a:r>
              <a:rPr lang="en-US" dirty="0" err="1"/>
              <a:t>Stardog</a:t>
            </a:r>
            <a:r>
              <a:rPr lang="en-US" dirty="0"/>
              <a:t> listening to its default port (5820) and disable security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stardog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-admin server start --disable-security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Enter the URL </a:t>
            </a:r>
            <a:r>
              <a:rPr lang="en-US" dirty="0">
                <a:hlinkClick r:id="rId2"/>
              </a:rPr>
              <a:t>http://localhost:5820</a:t>
            </a:r>
            <a:r>
              <a:rPr lang="en-US" dirty="0"/>
              <a:t> to access the Web console</a:t>
            </a:r>
          </a:p>
          <a:p>
            <a:pPr marL="395287" lvl="1" indent="0">
              <a:buNone/>
            </a:pPr>
            <a:r>
              <a:rPr lang="en-US" sz="3200" dirty="0"/>
              <a:t>Use admin for both the user and password</a:t>
            </a:r>
          </a:p>
        </p:txBody>
      </p:sp>
    </p:spTree>
    <p:extLst>
      <p:ext uri="{BB962C8B-B14F-4D97-AF65-F5344CB8AC3E}">
        <p14:creationId xmlns:p14="http://schemas.microsoft.com/office/powerpoint/2010/main" val="212391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21FE-060F-E24D-B314-4DFC7464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E0B122E-34BC-1844-8960-5C566982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1" y="980728"/>
            <a:ext cx="8933617" cy="61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A644-27C2-F144-9507-0C28EC46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B22E2-226C-E347-84EE-11C9B5A2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load_peeps.sh</a:t>
            </a:r>
            <a:r>
              <a:rPr lang="en-US" dirty="0"/>
              <a:t> is a bash script for loading the peeps data and ontology</a:t>
            </a:r>
          </a:p>
          <a:p>
            <a:r>
              <a:rPr lang="en-US" dirty="0"/>
              <a:t>Use variations for other systems or shells</a:t>
            </a:r>
          </a:p>
          <a:p>
            <a:r>
              <a:rPr lang="en-US" dirty="0"/>
              <a:t>Once loaded go to </a:t>
            </a:r>
            <a:r>
              <a:rPr lang="en-US" dirty="0">
                <a:hlinkClick r:id="rId3"/>
              </a:rPr>
              <a:t>http://localhost:5820/</a:t>
            </a:r>
            <a:r>
              <a:rPr lang="en-US" dirty="0"/>
              <a:t> to use </a:t>
            </a:r>
            <a:r>
              <a:rPr lang="en-US" dirty="0" err="1"/>
              <a:t>Stardog’s</a:t>
            </a:r>
            <a:r>
              <a:rPr lang="en-US" dirty="0"/>
              <a:t> web interface</a:t>
            </a:r>
          </a:p>
        </p:txBody>
      </p:sp>
    </p:spTree>
    <p:extLst>
      <p:ext uri="{BB962C8B-B14F-4D97-AF65-F5344CB8AC3E}">
        <p14:creationId xmlns:p14="http://schemas.microsoft.com/office/powerpoint/2010/main" val="308071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9A1C-0DF6-E446-8B3C-1092F012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Stardog’s</a:t>
            </a:r>
            <a:r>
              <a:rPr lang="en-US" dirty="0"/>
              <a:t> web interface</a:t>
            </a:r>
          </a:p>
        </p:txBody>
      </p:sp>
      <p:pic>
        <p:nvPicPr>
          <p:cNvPr id="4" name="Picture 3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B0003267-D361-7F40-99D2-39E71B50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6356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4E533-D574-7C4E-8C4D-A53E00AE044A}"/>
              </a:ext>
            </a:extLst>
          </p:cNvPr>
          <p:cNvSpPr/>
          <p:nvPr/>
        </p:nvSpPr>
        <p:spPr>
          <a:xfrm>
            <a:off x="1979712" y="1916832"/>
            <a:ext cx="93610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5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36D0-1E24-3342-84BB-E2AB546C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database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BB44F4-0676-1346-9DF2-06A0B126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4C8F4-ACBE-EA43-B989-4EB8D04DF4DC}"/>
              </a:ext>
            </a:extLst>
          </p:cNvPr>
          <p:cNvSpPr/>
          <p:nvPr/>
        </p:nvSpPr>
        <p:spPr>
          <a:xfrm>
            <a:off x="7668344" y="2636912"/>
            <a:ext cx="93610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2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  <a:t>Today’s exercise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416248" y="1772816"/>
            <a:ext cx="8424862" cy="410435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Look at a simple ontology for information about people and their relations in Protégé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Look at some instance data in Protégé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Run the DL and rule reasoner in Protégé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Load the ontology and data into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Stardog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Browse and query the resulting knowledge graph in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Stardog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3D0D-B898-3D40-A454-3EC7B076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it </a:t>
            </a:r>
            <a:r>
              <a:rPr lang="en-US" dirty="0" err="1"/>
              <a:t>mypeeps</a:t>
            </a:r>
            <a:r>
              <a:rPr lang="en-US" dirty="0"/>
              <a:t> and accept the defaults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6D27707-0308-FF47-B0C8-FA87C04C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8" y="980728"/>
            <a:ext cx="8698643" cy="6117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CF319-3437-C14A-8E29-6390E4C7C899}"/>
              </a:ext>
            </a:extLst>
          </p:cNvPr>
          <p:cNvSpPr/>
          <p:nvPr/>
        </p:nvSpPr>
        <p:spPr>
          <a:xfrm>
            <a:off x="683568" y="385929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05EDA-1EA3-1A45-9921-3C54BEE0130B}"/>
              </a:ext>
            </a:extLst>
          </p:cNvPr>
          <p:cNvSpPr/>
          <p:nvPr/>
        </p:nvSpPr>
        <p:spPr>
          <a:xfrm>
            <a:off x="7596336" y="630932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11DE-2C4D-2449-97E7-8BB188A4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8C7C3F3-79E2-044F-AD2D-4E58683F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353C1-6939-6549-B346-EEC111AEA1CA}"/>
              </a:ext>
            </a:extLst>
          </p:cNvPr>
          <p:cNvSpPr/>
          <p:nvPr/>
        </p:nvSpPr>
        <p:spPr>
          <a:xfrm>
            <a:off x="2339752" y="2708920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03CF4E6-3BFA-5446-A7B1-AF7D03DB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48" y="908719"/>
            <a:ext cx="9144000" cy="6356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4E9E0-88DD-B549-990D-FDAE82B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</a:t>
            </a:r>
            <a:r>
              <a:rPr lang="en-US" i="1" dirty="0"/>
              <a:t>data</a:t>
            </a:r>
            <a:r>
              <a:rPr lang="en-US" dirty="0"/>
              <a:t> and select </a:t>
            </a:r>
            <a:r>
              <a:rPr lang="en-US" i="1" dirty="0"/>
              <a:t>+Add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D1147D-0F1B-9C42-83CD-A2C48F7E8229}"/>
              </a:ext>
            </a:extLst>
          </p:cNvPr>
          <p:cNvSpPr/>
          <p:nvPr/>
        </p:nvSpPr>
        <p:spPr>
          <a:xfrm>
            <a:off x="3131840" y="1628800"/>
            <a:ext cx="1440160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CB898-D072-9144-8B17-00917395560F}"/>
              </a:ext>
            </a:extLst>
          </p:cNvPr>
          <p:cNvSpPr txBox="1"/>
          <p:nvPr/>
        </p:nvSpPr>
        <p:spPr>
          <a:xfrm>
            <a:off x="5068909" y="2219126"/>
            <a:ext cx="2642070" cy="1569660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Add the files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0000"/>
                </a:solidFill>
              </a:rPr>
              <a:t>peeps.ttl</a:t>
            </a:r>
            <a:endParaRPr lang="en-US" sz="3200" dirty="0">
              <a:solidFill>
                <a:srgbClr val="FF0000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0000"/>
                </a:solidFill>
              </a:rPr>
              <a:t>mypeeps.ttl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11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6025-4CCD-2B47-9742-4C559F75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Browse to explore the graph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FB2491-7196-324A-8DCE-A1F2D0E1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3ED107-79A7-A745-A498-F446F7C6884B}"/>
              </a:ext>
            </a:extLst>
          </p:cNvPr>
          <p:cNvSpPr/>
          <p:nvPr/>
        </p:nvSpPr>
        <p:spPr>
          <a:xfrm>
            <a:off x="2483768" y="1556792"/>
            <a:ext cx="936104" cy="7122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8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D240-369B-2340-97FB-8C8DE537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to enter a SPARQL query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B9D1BB2-8380-194A-BDBA-3EADC835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A1170-0D21-5341-AE8B-A2853E1D0A57}"/>
              </a:ext>
            </a:extLst>
          </p:cNvPr>
          <p:cNvSpPr txBox="1"/>
          <p:nvPr/>
        </p:nvSpPr>
        <p:spPr>
          <a:xfrm>
            <a:off x="2411760" y="4843324"/>
            <a:ext cx="5616624" cy="1754326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query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  select * where {?person </a:t>
            </a:r>
            <a:r>
              <a:rPr lang="en-US" dirty="0" err="1">
                <a:solidFill>
                  <a:srgbClr val="FF0000"/>
                </a:solidFill>
              </a:rPr>
              <a:t>foaf:givenName</a:t>
            </a:r>
            <a:r>
              <a:rPr lang="en-US" dirty="0">
                <a:solidFill>
                  <a:srgbClr val="FF0000"/>
                </a:solidFill>
              </a:rPr>
              <a:t> ?name}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Finds variable assignments that satisfy the where clause</a:t>
            </a:r>
          </a:p>
        </p:txBody>
      </p:sp>
    </p:spTree>
    <p:extLst>
      <p:ext uri="{BB962C8B-B14F-4D97-AF65-F5344CB8AC3E}">
        <p14:creationId xmlns:p14="http://schemas.microsoft.com/office/powerpoint/2010/main" val="3746790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EA00-0653-5645-8AA5-4BD282CD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to enter a SPARQL query</a:t>
            </a:r>
          </a:p>
        </p:txBody>
      </p:sp>
      <p:pic>
        <p:nvPicPr>
          <p:cNvPr id="8" name="Picture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6D192B2A-5ACE-664C-8EA4-F28D635F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6" y="1023742"/>
            <a:ext cx="8840348" cy="60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694FE-CB0C-294E-B534-307DE6EFA7DC}"/>
              </a:ext>
            </a:extLst>
          </p:cNvPr>
          <p:cNvSpPr txBox="1"/>
          <p:nvPr/>
        </p:nvSpPr>
        <p:spPr>
          <a:xfrm>
            <a:off x="2339752" y="4293096"/>
            <a:ext cx="5616624" cy="1015663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 found four solutions.  The data can be exported to your computer as a file in any of several formats (e.g., </a:t>
            </a:r>
            <a:r>
              <a:rPr lang="en-US" sz="2000" dirty="0" err="1">
                <a:solidFill>
                  <a:srgbClr val="FF0000"/>
                </a:solidFill>
              </a:rPr>
              <a:t>rdf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json</a:t>
            </a:r>
            <a:r>
              <a:rPr lang="en-US" sz="2000" dirty="0">
                <a:solidFill>
                  <a:srgbClr val="FF0000"/>
                </a:solidFill>
              </a:rPr>
              <a:t>, csv, </a:t>
            </a:r>
            <a:r>
              <a:rPr lang="en-US" sz="2000" dirty="0" err="1">
                <a:solidFill>
                  <a:srgbClr val="FF0000"/>
                </a:solidFill>
              </a:rPr>
              <a:t>tsv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E92FA0-84CF-0F49-BA68-97382708FBEA}"/>
              </a:ext>
            </a:extLst>
          </p:cNvPr>
          <p:cNvSpPr/>
          <p:nvPr/>
        </p:nvSpPr>
        <p:spPr>
          <a:xfrm>
            <a:off x="539552" y="5445522"/>
            <a:ext cx="1800200" cy="12958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2408-1F5C-B640-8D92-B89BBA65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2538BA-6584-404F-8FA4-8A026374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588389-0C3E-5745-B0F5-6CBBAFE40334}"/>
              </a:ext>
            </a:extLst>
          </p:cNvPr>
          <p:cNvSpPr/>
          <p:nvPr/>
        </p:nvSpPr>
        <p:spPr>
          <a:xfrm>
            <a:off x="467544" y="2276872"/>
            <a:ext cx="82089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6B172-F68F-2348-BA48-53184A6A092B}"/>
              </a:ext>
            </a:extLst>
          </p:cNvPr>
          <p:cNvSpPr txBox="1"/>
          <p:nvPr/>
        </p:nvSpPr>
        <p:spPr>
          <a:xfrm>
            <a:off x="2267744" y="5369440"/>
            <a:ext cx="5904656" cy="1323439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query systems needs to know (independently) about any namespace prefixes you want to use (other than the common ones).  Enter these when you create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069840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F4DD-784F-ED49-B54B-432D9407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6D06-6421-E646-882D-F4EAB5F13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752"/>
            <a:ext cx="8353425" cy="12240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Running a simple bash </a:t>
            </a:r>
            <a:r>
              <a:rPr lang="en-US" dirty="0">
                <a:hlinkClick r:id="rId2"/>
              </a:rPr>
              <a:t>script</a:t>
            </a:r>
            <a:r>
              <a:rPr lang="en-US" dirty="0"/>
              <a:t> will create or refresh the peeps knowledge graph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3855E-2676-2147-8B89-838C6006F583}"/>
              </a:ext>
            </a:extLst>
          </p:cNvPr>
          <p:cNvSpPr txBox="1"/>
          <p:nvPr/>
        </p:nvSpPr>
        <p:spPr>
          <a:xfrm>
            <a:off x="323850" y="2299207"/>
            <a:ext cx="882015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#!/bin/bash</a:t>
            </a:r>
          </a:p>
          <a:p>
            <a:r>
              <a:rPr lang="en-US" sz="1200" dirty="0"/>
              <a:t># loads </a:t>
            </a:r>
            <a:r>
              <a:rPr lang="en-US" sz="1200" dirty="0" err="1"/>
              <a:t>peeps.ttl</a:t>
            </a:r>
            <a:r>
              <a:rPr lang="en-US" sz="1200" dirty="0"/>
              <a:t>, </a:t>
            </a:r>
            <a:r>
              <a:rPr lang="en-US" sz="1200" dirty="0" err="1"/>
              <a:t>mypeeps.ttl</a:t>
            </a:r>
            <a:r>
              <a:rPr lang="en-US" sz="1200" dirty="0"/>
              <a:t> and associated namespaces into a </a:t>
            </a:r>
            <a:r>
              <a:rPr lang="en-US" sz="1200" dirty="0" err="1"/>
              <a:t>Stardog</a:t>
            </a:r>
            <a:r>
              <a:rPr lang="en-US" sz="1200" dirty="0"/>
              <a:t> database.  </a:t>
            </a:r>
          </a:p>
          <a:p>
            <a:endParaRPr lang="en-US" sz="500" dirty="0"/>
          </a:p>
          <a:p>
            <a:r>
              <a:rPr lang="en-US" sz="1200" dirty="0"/>
              <a:t>PORT="5820"</a:t>
            </a:r>
          </a:p>
          <a:p>
            <a:r>
              <a:rPr lang="en-US" sz="1200" dirty="0"/>
              <a:t>SERVER="http://localhost:$PORT"</a:t>
            </a:r>
          </a:p>
          <a:p>
            <a:r>
              <a:rPr lang="en-US" sz="1200" dirty="0"/>
              <a:t>DBNAME="</a:t>
            </a:r>
            <a:r>
              <a:rPr lang="en-US" sz="1200" dirty="0" err="1"/>
              <a:t>mypeeps</a:t>
            </a:r>
            <a:r>
              <a:rPr lang="en-US" sz="1200" dirty="0"/>
              <a:t>"</a:t>
            </a:r>
          </a:p>
          <a:p>
            <a:r>
              <a:rPr lang="en-US" sz="1200" dirty="0"/>
              <a:t>DBURL="$SERVER/$DBNAME"</a:t>
            </a:r>
          </a:p>
          <a:p>
            <a:endParaRPr lang="en-US" sz="500" dirty="0"/>
          </a:p>
          <a:p>
            <a:r>
              <a:rPr lang="en-US" sz="1200" dirty="0"/>
              <a:t># stop server in case one is already running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--server $SERVER server stop</a:t>
            </a:r>
          </a:p>
          <a:p>
            <a:endParaRPr lang="en-US" sz="500" dirty="0"/>
          </a:p>
          <a:p>
            <a:r>
              <a:rPr lang="en-US" sz="1200" dirty="0"/>
              <a:t># start server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server start --port $PORT --disable-security </a:t>
            </a:r>
          </a:p>
          <a:p>
            <a:endParaRPr lang="en-US" sz="500" dirty="0"/>
          </a:p>
          <a:p>
            <a:r>
              <a:rPr lang="en-US" sz="1200" dirty="0"/>
              <a:t># drop database $DBNAME in case it exists already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--server $SERVER </a:t>
            </a:r>
            <a:r>
              <a:rPr lang="en-US" sz="1400" b="1" dirty="0" err="1"/>
              <a:t>db</a:t>
            </a:r>
            <a:r>
              <a:rPr lang="en-US" sz="1400" b="1" dirty="0"/>
              <a:t> drop -n $DBNAME</a:t>
            </a:r>
          </a:p>
          <a:p>
            <a:endParaRPr lang="en-US" sz="500" dirty="0"/>
          </a:p>
          <a:p>
            <a:r>
              <a:rPr lang="en-US" sz="1200" dirty="0"/>
              <a:t># create database $DBNAME with reasoning and search enabled</a:t>
            </a:r>
          </a:p>
          <a:p>
            <a:r>
              <a:rPr lang="en-US" sz="1300" b="1" dirty="0" err="1"/>
              <a:t>stardog</a:t>
            </a:r>
            <a:r>
              <a:rPr lang="en-US" sz="1300" b="1" dirty="0"/>
              <a:t>-admin --server $SERVER </a:t>
            </a:r>
            <a:r>
              <a:rPr lang="en-US" sz="1300" b="1" dirty="0" err="1"/>
              <a:t>db</a:t>
            </a:r>
            <a:r>
              <a:rPr lang="en-US" sz="1300" b="1" dirty="0"/>
              <a:t> create -o </a:t>
            </a:r>
            <a:r>
              <a:rPr lang="en-US" sz="1300" b="1" dirty="0" err="1"/>
              <a:t>reasoning.sameas</a:t>
            </a:r>
            <a:r>
              <a:rPr lang="en-US" sz="1300" b="1" dirty="0"/>
              <a:t>=FULL -o </a:t>
            </a:r>
            <a:r>
              <a:rPr lang="en-US" sz="1300" b="1" dirty="0" err="1"/>
              <a:t>search.enabled</a:t>
            </a:r>
            <a:r>
              <a:rPr lang="en-US" sz="1300" b="1" dirty="0"/>
              <a:t>=true -n $DBNAME</a:t>
            </a:r>
          </a:p>
          <a:p>
            <a:endParaRPr lang="en-US" sz="500" dirty="0"/>
          </a:p>
          <a:p>
            <a:r>
              <a:rPr lang="en-US" sz="1200" dirty="0"/>
              <a:t># load ontology and data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 data add $DBURL </a:t>
            </a:r>
            <a:r>
              <a:rPr lang="en-US" sz="1400" b="1" dirty="0" err="1"/>
              <a:t>peeps.ttl</a:t>
            </a:r>
            <a:r>
              <a:rPr lang="en-US" sz="1400" b="1" dirty="0"/>
              <a:t> </a:t>
            </a:r>
            <a:r>
              <a:rPr lang="en-US" sz="1400" b="1" dirty="0" err="1"/>
              <a:t>mypeeps.ttl</a:t>
            </a:r>
            <a:r>
              <a:rPr lang="en-US" sz="1400" b="1" dirty="0"/>
              <a:t> </a:t>
            </a:r>
          </a:p>
          <a:p>
            <a:endParaRPr lang="en-US" sz="500" dirty="0"/>
          </a:p>
          <a:p>
            <a:r>
              <a:rPr lang="en-US" sz="1200" dirty="0"/>
              <a:t># add namespace prefixes for the query system to use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 namespace import --verbose $DBURL </a:t>
            </a:r>
            <a:r>
              <a:rPr lang="en-US" sz="1400" b="1" dirty="0" err="1"/>
              <a:t>prefixes.ttl</a:t>
            </a:r>
            <a:endParaRPr lang="en-US" sz="1400" b="1" dirty="0"/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EE220-E37A-CF4E-93B4-1E8BA0C0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5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C50E-E718-684D-947A-D2DB30A3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from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32B96-BC54-824E-A39D-480A4686F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serves as a endpoint for SPARQL queries</a:t>
            </a:r>
          </a:p>
          <a:p>
            <a:r>
              <a:rPr lang="en-US" dirty="0"/>
              <a:t>Use this URL to send queries to the </a:t>
            </a:r>
            <a:r>
              <a:rPr lang="en-US" dirty="0" err="1"/>
              <a:t>mypeeps</a:t>
            </a:r>
            <a:r>
              <a:rPr lang="en-US" dirty="0"/>
              <a:t> database</a:t>
            </a:r>
          </a:p>
          <a:p>
            <a:pPr marL="401637" lvl="1" indent="0">
              <a:buNone/>
            </a:pPr>
            <a:r>
              <a:rPr lang="en-US" dirty="0">
                <a:hlinkClick r:id="rId2"/>
              </a:rPr>
              <a:t>http://localhost:5820/mypeeps/query/</a:t>
            </a:r>
            <a:endParaRPr lang="en-US" dirty="0"/>
          </a:p>
          <a:p>
            <a:r>
              <a:rPr lang="en-US" dirty="0"/>
              <a:t>There are packages that help do this in many languages, including Python</a:t>
            </a:r>
          </a:p>
          <a:p>
            <a:r>
              <a:rPr lang="en-US" dirty="0"/>
              <a:t>See </a:t>
            </a:r>
            <a:r>
              <a:rPr lang="en-US" dirty="0" err="1">
                <a:hlinkClick r:id="rId3"/>
              </a:rPr>
              <a:t>query.py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in the peeps repository</a:t>
            </a:r>
          </a:p>
        </p:txBody>
      </p:sp>
    </p:spTree>
    <p:extLst>
      <p:ext uri="{BB962C8B-B14F-4D97-AF65-F5344CB8AC3E}">
        <p14:creationId xmlns:p14="http://schemas.microsoft.com/office/powerpoint/2010/main" val="392937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16C5-23FE-7A4B-8C5A-10EEF89B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Preliminaries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F199-7C5D-CD49-9215-0D41CA41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424862" cy="4967288"/>
          </a:xfrm>
        </p:spPr>
        <p:txBody>
          <a:bodyPr/>
          <a:lstStyle/>
          <a:p>
            <a:r>
              <a:rPr lang="en-US" dirty="0"/>
              <a:t>On your own computer (Windows, Mac, Linux)</a:t>
            </a:r>
          </a:p>
          <a:p>
            <a:pPr lvl="1"/>
            <a:r>
              <a:rPr lang="en-US" sz="3200" dirty="0"/>
              <a:t>Download and install </a:t>
            </a:r>
            <a:r>
              <a:rPr lang="en-US" sz="3200" dirty="0">
                <a:hlinkClick r:id="rId2"/>
              </a:rPr>
              <a:t>Protégé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Download, install and configure the latest edition of </a:t>
            </a:r>
            <a:r>
              <a:rPr lang="en-US" sz="3200" dirty="0">
                <a:hlinkClick r:id="rId3"/>
              </a:rPr>
              <a:t>Stardog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Clone the 691 </a:t>
            </a:r>
            <a:r>
              <a:rPr lang="en-US" sz="3200" dirty="0">
                <a:hlinkClick r:id="rId4"/>
              </a:rPr>
              <a:t>peeps</a:t>
            </a:r>
            <a:r>
              <a:rPr lang="en-US" sz="3200" dirty="0"/>
              <a:t> repository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1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6EA1-0E0A-F14D-A90A-77418D8F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Peeps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AF63-4DCA-5442-A05F-8741C347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r>
              <a:rPr lang="en-US" dirty="0"/>
              <a:t>The peeps repo has five files</a:t>
            </a:r>
          </a:p>
          <a:p>
            <a:pPr marL="349250" lvl="1" indent="-285750"/>
            <a:r>
              <a:rPr lang="en-US" b="1" dirty="0" err="1"/>
              <a:t>README.md</a:t>
            </a:r>
            <a:endParaRPr lang="en-US" b="1" dirty="0"/>
          </a:p>
          <a:p>
            <a:pPr marL="349250" lvl="1" indent="-285750"/>
            <a:r>
              <a:rPr lang="en-US" b="1" dirty="0"/>
              <a:t>catalog-v001.xml </a:t>
            </a:r>
            <a:r>
              <a:rPr lang="en-US" dirty="0"/>
              <a:t>– protégé config file</a:t>
            </a:r>
          </a:p>
          <a:p>
            <a:pPr marL="349250" lvl="1" indent="-285750"/>
            <a:r>
              <a:rPr lang="en-US" b="1" dirty="0" err="1"/>
              <a:t>load_peeps.sh</a:t>
            </a:r>
            <a:r>
              <a:rPr lang="en-US" b="1" dirty="0"/>
              <a:t> </a:t>
            </a:r>
            <a:r>
              <a:rPr lang="en-US" dirty="0"/>
              <a:t>– bash script to load peeps into </a:t>
            </a:r>
            <a:r>
              <a:rPr lang="en-US" dirty="0" err="1"/>
              <a:t>stardog</a:t>
            </a:r>
            <a:endParaRPr lang="en-US" dirty="0"/>
          </a:p>
          <a:p>
            <a:pPr marL="349250" lvl="1" indent="-285750"/>
            <a:r>
              <a:rPr lang="en-US" b="1" dirty="0" err="1"/>
              <a:t>mypeeps.ttl</a:t>
            </a:r>
            <a:r>
              <a:rPr lang="en-US" b="1" dirty="0"/>
              <a:t> </a:t>
            </a:r>
            <a:r>
              <a:rPr lang="en-US" dirty="0"/>
              <a:t>– data encoded using peeps ontology</a:t>
            </a:r>
          </a:p>
          <a:p>
            <a:pPr marL="349250" lvl="1" indent="-285750"/>
            <a:r>
              <a:rPr lang="en-US" b="1" dirty="0" err="1"/>
              <a:t>peeps.ttl</a:t>
            </a:r>
            <a:r>
              <a:rPr lang="en-US" b="1" dirty="0"/>
              <a:t> </a:t>
            </a:r>
            <a:r>
              <a:rPr lang="en-US" dirty="0"/>
              <a:t>– the peeps ontology</a:t>
            </a:r>
          </a:p>
          <a:p>
            <a:pPr marL="349250" lvl="1" indent="-285750"/>
            <a:r>
              <a:rPr lang="en-US" b="1" dirty="0" err="1"/>
              <a:t>prefixes.ttl</a:t>
            </a:r>
            <a:r>
              <a:rPr lang="en-US" b="1" dirty="0"/>
              <a:t> </a:t>
            </a:r>
            <a:r>
              <a:rPr lang="en-US" dirty="0"/>
              <a:t>– list of prefixes, used by </a:t>
            </a:r>
            <a:r>
              <a:rPr lang="en-US" dirty="0" err="1"/>
              <a:t>stardog’s</a:t>
            </a:r>
            <a:r>
              <a:rPr lang="en-US" dirty="0"/>
              <a:t> query component</a:t>
            </a:r>
          </a:p>
        </p:txBody>
      </p:sp>
    </p:spTree>
    <p:extLst>
      <p:ext uri="{BB962C8B-B14F-4D97-AF65-F5344CB8AC3E}">
        <p14:creationId xmlns:p14="http://schemas.microsoft.com/office/powerpoint/2010/main" val="155428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13CD-4771-314F-85F2-1FDC617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Separate ontology and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9A0D-F09D-3F4D-A524-7877801D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ontology is a knowledge graph schema</a:t>
            </a:r>
          </a:p>
          <a:p>
            <a:pPr lvl="1"/>
            <a:r>
              <a:rPr lang="en-US" dirty="0" err="1"/>
              <a:t>peeps:Man</a:t>
            </a:r>
            <a:r>
              <a:rPr lang="en-US" dirty="0"/>
              <a:t> </a:t>
            </a:r>
            <a:r>
              <a:rPr lang="en-US" dirty="0" err="1"/>
              <a:t>owl:disjointWith</a:t>
            </a:r>
            <a:r>
              <a:rPr lang="en-US" dirty="0"/>
              <a:t> </a:t>
            </a:r>
            <a:r>
              <a:rPr lang="en-US" dirty="0" err="1"/>
              <a:t>peeps:Woman</a:t>
            </a:r>
            <a:r>
              <a:rPr lang="en-US" dirty="0"/>
              <a:t> .</a:t>
            </a:r>
          </a:p>
          <a:p>
            <a:r>
              <a:rPr lang="en-US" dirty="0"/>
              <a:t>We talk about populating it with instance data</a:t>
            </a:r>
          </a:p>
          <a:p>
            <a:pPr lvl="1"/>
            <a:r>
              <a:rPr lang="en-US" dirty="0"/>
              <a:t>:</a:t>
            </a:r>
            <a:r>
              <a:rPr lang="en-US" dirty="0" err="1"/>
              <a:t>janeDoe</a:t>
            </a:r>
            <a:r>
              <a:rPr lang="en-US" dirty="0"/>
              <a:t> a </a:t>
            </a:r>
            <a:r>
              <a:rPr lang="en-US" dirty="0" err="1"/>
              <a:t>peeps:Woman</a:t>
            </a:r>
            <a:r>
              <a:rPr lang="en-US" dirty="0"/>
              <a:t>; </a:t>
            </a:r>
            <a:r>
              <a:rPr lang="en-US" dirty="0" err="1"/>
              <a:t>foaf:givenName</a:t>
            </a:r>
            <a:r>
              <a:rPr lang="en-US" dirty="0"/>
              <a:t> “Jane” .</a:t>
            </a:r>
          </a:p>
          <a:p>
            <a:r>
              <a:rPr lang="en-US" dirty="0"/>
              <a:t>Good practice for real applications is to keep the ontology and data separate</a:t>
            </a:r>
          </a:p>
          <a:p>
            <a:pPr lvl="1"/>
            <a:r>
              <a:rPr lang="en-US" sz="3200" dirty="0"/>
              <a:t>i.e., in different files</a:t>
            </a:r>
          </a:p>
          <a:p>
            <a:r>
              <a:rPr lang="en-US" sz="3600" dirty="0"/>
              <a:t>Hence, </a:t>
            </a:r>
            <a:r>
              <a:rPr lang="en-US" sz="3600" dirty="0" err="1"/>
              <a:t>peeps.ttl</a:t>
            </a:r>
            <a:r>
              <a:rPr lang="en-US" sz="3600" dirty="0"/>
              <a:t> and </a:t>
            </a:r>
            <a:r>
              <a:rPr lang="en-US" sz="3600" dirty="0" err="1"/>
              <a:t>mypeeps.ttl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771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13CD-4771-314F-85F2-1FDC617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separate ontology and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9A0D-F09D-3F4D-A524-7877801D1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268760"/>
            <a:ext cx="8353425" cy="5184775"/>
          </a:xfrm>
        </p:spPr>
        <p:txBody>
          <a:bodyPr/>
          <a:lstStyle/>
          <a:p>
            <a:r>
              <a:rPr lang="en-US" dirty="0"/>
              <a:t>It really depends on the </a:t>
            </a:r>
            <a:r>
              <a:rPr lang="en-US" dirty="0" err="1"/>
              <a:t>usecase</a:t>
            </a:r>
            <a:endParaRPr lang="en-US" dirty="0"/>
          </a:p>
          <a:p>
            <a:r>
              <a:rPr lang="en-US" dirty="0"/>
              <a:t>Some facts are part of an ontology if they’re important, unchanging knowledge</a:t>
            </a:r>
          </a:p>
          <a:p>
            <a:r>
              <a:rPr lang="en-US" dirty="0"/>
              <a:t>Maybe the ontology is a </a:t>
            </a:r>
            <a:r>
              <a:rPr lang="en-US" dirty="0">
                <a:hlinkClick r:id="rId2"/>
              </a:rPr>
              <a:t>one-off</a:t>
            </a:r>
            <a:r>
              <a:rPr lang="en-US" dirty="0"/>
              <a:t>, and will never be used with any other data</a:t>
            </a:r>
          </a:p>
          <a:p>
            <a:r>
              <a:rPr lang="en-US" dirty="0"/>
              <a:t>Maybe you added data while developing the ontology for testing and debugging</a:t>
            </a:r>
          </a:p>
          <a:p>
            <a:r>
              <a:rPr lang="en-US" dirty="0"/>
              <a:t>But many ontologies are intended for reuse or to represent datasets that change frequently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3D90-9631-D340-B156-89E6FC7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Namespaces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663A-8A55-8F4F-B82A-AD7BA2A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268760"/>
            <a:ext cx="8353425" cy="5111403"/>
          </a:xfrm>
        </p:spPr>
        <p:txBody>
          <a:bodyPr/>
          <a:lstStyle/>
          <a:p>
            <a:r>
              <a:rPr lang="en-US" dirty="0"/>
              <a:t>Promoting reuse also entails giving the ontology and a knowledge graph that uses it with data different namespaces</a:t>
            </a:r>
          </a:p>
          <a:p>
            <a:r>
              <a:rPr lang="en-US" dirty="0"/>
              <a:t>Namespace = </a:t>
            </a:r>
            <a:r>
              <a:rPr lang="en-US" dirty="0" err="1"/>
              <a:t>uri</a:t>
            </a:r>
            <a:r>
              <a:rPr lang="en-US" dirty="0"/>
              <a:t> = unique identifier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dbpedia.org</a:t>
            </a:r>
            <a:r>
              <a:rPr lang="en-US" dirty="0">
                <a:hlinkClick r:id="rId2"/>
              </a:rPr>
              <a:t>/resource/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http://dbpedia.org/ontology/</a:t>
            </a:r>
            <a:endParaRPr lang="en-US" dirty="0"/>
          </a:p>
          <a:p>
            <a:r>
              <a:rPr lang="en-US" dirty="0"/>
              <a:t>BTW, lookup prefixes at </a:t>
            </a:r>
            <a:r>
              <a:rPr lang="en-US" dirty="0">
                <a:hlinkClick r:id="rId4"/>
              </a:rPr>
              <a:t>http://prefix.cc</a:t>
            </a:r>
            <a:endParaRPr lang="en-US" dirty="0"/>
          </a:p>
          <a:p>
            <a:r>
              <a:rPr lang="en-US" dirty="0"/>
              <a:t>Ideally, the </a:t>
            </a:r>
            <a:r>
              <a:rPr lang="en-US" dirty="0" err="1"/>
              <a:t>uris</a:t>
            </a:r>
            <a:r>
              <a:rPr lang="en-US" dirty="0"/>
              <a:t> are ones you control and no one else will use</a:t>
            </a:r>
          </a:p>
        </p:txBody>
      </p:sp>
    </p:spTree>
    <p:extLst>
      <p:ext uri="{BB962C8B-B14F-4D97-AF65-F5344CB8AC3E}">
        <p14:creationId xmlns:p14="http://schemas.microsoft.com/office/powerpoint/2010/main" val="300903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F1D-676B-4E49-8DB6-8820FC4E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2365-06A8-3647-A519-69E9E05DC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Ideally, the namespace should resolve to a file containing the ontology or data</a:t>
            </a:r>
          </a:p>
          <a:p>
            <a:pPr lvl="1"/>
            <a:r>
              <a:rPr lang="en-US" dirty="0"/>
              <a:t>Maybe not the data if it’s big or proprietary</a:t>
            </a:r>
          </a:p>
          <a:p>
            <a:r>
              <a:rPr lang="en-US" dirty="0"/>
              <a:t>Enables other ontologies to</a:t>
            </a:r>
            <a:r>
              <a:rPr lang="en-US" b="1" dirty="0"/>
              <a:t> import and use </a:t>
            </a:r>
            <a:r>
              <a:rPr lang="en-US" dirty="0"/>
              <a:t>yours just from its URI</a:t>
            </a:r>
          </a:p>
          <a:p>
            <a:r>
              <a:rPr lang="en-US" dirty="0"/>
              <a:t>If you don’t control a long-lived URI …</a:t>
            </a:r>
          </a:p>
          <a:p>
            <a:pPr lvl="1"/>
            <a:r>
              <a:rPr lang="en-US" sz="3200" dirty="0"/>
              <a:t>You might use a file on </a:t>
            </a: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3200" dirty="0"/>
              <a:t>You might use </a:t>
            </a:r>
            <a:r>
              <a:rPr lang="en-US" sz="3200" dirty="0">
                <a:hlinkClick r:id="rId2"/>
              </a:rPr>
              <a:t>purl</a:t>
            </a:r>
            <a:r>
              <a:rPr lang="en-US" sz="3200" dirty="0"/>
              <a:t> to create a “permanent </a:t>
            </a:r>
            <a:r>
              <a:rPr lang="en-US" sz="3200" dirty="0" err="1"/>
              <a:t>url</a:t>
            </a:r>
            <a:r>
              <a:rPr lang="en-US" sz="3200" dirty="0"/>
              <a:t>” that redirects to the current location</a:t>
            </a:r>
          </a:p>
        </p:txBody>
      </p:sp>
    </p:spTree>
    <p:extLst>
      <p:ext uri="{BB962C8B-B14F-4D97-AF65-F5344CB8AC3E}">
        <p14:creationId xmlns:p14="http://schemas.microsoft.com/office/powerpoint/2010/main" val="154806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ED3B-5A9C-E64E-A34A-B5CCF8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Peeps.ttl</a:t>
            </a:r>
            <a:r>
              <a:rPr lang="en-US" dirty="0"/>
              <a:t> in Protégé 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4BAB917-B589-784F-BD42-8FAB1D9E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7" y="836712"/>
            <a:ext cx="8496300" cy="63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42279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2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13406</TotalTime>
  <Words>1079</Words>
  <Application>Microsoft Macintosh PowerPoint</Application>
  <PresentationFormat>On-screen Show (4:3)</PresentationFormat>
  <Paragraphs>135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Capsules</vt:lpstr>
      <vt:lpstr>Practical Knowledge Graph Example</vt:lpstr>
      <vt:lpstr>Today’s exercise</vt:lpstr>
      <vt:lpstr>Preliminaries</vt:lpstr>
      <vt:lpstr>Peeps files</vt:lpstr>
      <vt:lpstr>Separate ontology and data?</vt:lpstr>
      <vt:lpstr>Why separate ontology and data?</vt:lpstr>
      <vt:lpstr>Namespaces</vt:lpstr>
      <vt:lpstr>Namespace best practice</vt:lpstr>
      <vt:lpstr>Peeps.ttl in Protégé </vt:lpstr>
      <vt:lpstr>Mypeeps.ttl</vt:lpstr>
      <vt:lpstr>When to import an ontology</vt:lpstr>
      <vt:lpstr>Stardog Knowledge Graph Platform</vt:lpstr>
      <vt:lpstr>Stardog Graph Platform</vt:lpstr>
      <vt:lpstr>Downloading</vt:lpstr>
      <vt:lpstr>Start Stardog</vt:lpstr>
      <vt:lpstr>PowerPoint Presentation</vt:lpstr>
      <vt:lpstr>Stardog script</vt:lpstr>
      <vt:lpstr>Stardog’s web interface</vt:lpstr>
      <vt:lpstr>Create a database</vt:lpstr>
      <vt:lpstr>Name it mypeeps and accept the defaults</vt:lpstr>
      <vt:lpstr>PowerPoint Presentation</vt:lpstr>
      <vt:lpstr>Click on data and select +Add</vt:lpstr>
      <vt:lpstr>Go to Browse to explore the graph</vt:lpstr>
      <vt:lpstr>Go to Query to enter a SPARQL query</vt:lpstr>
      <vt:lpstr>Go to Query to enter a SPARQL query</vt:lpstr>
      <vt:lpstr>PowerPoint Presentation</vt:lpstr>
      <vt:lpstr>Command line commands</vt:lpstr>
      <vt:lpstr>Query from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178</cp:revision>
  <cp:lastPrinted>2018-10-31T19:51:11Z</cp:lastPrinted>
  <dcterms:created xsi:type="dcterms:W3CDTF">2009-05-11T21:21:04Z</dcterms:created>
  <dcterms:modified xsi:type="dcterms:W3CDTF">2019-10-23T17:05:06Z</dcterms:modified>
</cp:coreProperties>
</file>